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7" r:id="rId5"/>
    <p:sldId id="266" r:id="rId6"/>
    <p:sldId id="265" r:id="rId7"/>
    <p:sldId id="268" r:id="rId8"/>
    <p:sldId id="258" r:id="rId9"/>
    <p:sldId id="263" r:id="rId10"/>
    <p:sldId id="269" r:id="rId11"/>
    <p:sldId id="259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854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FB121-048B-FED6-A63A-B5FEC78F9C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9F55CA-C81D-115E-8667-BE02C5EA1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C4144-01D1-45C2-B6EC-11C81F304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3A883-DDB4-CAC9-E3FB-A0D3D9656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A88C7-496A-2047-C38E-6A437CFA7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810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6B983-A862-6638-BBD7-CEA474C2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DF2F51-ADF9-A523-91F0-C5D9F1DDA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3484B-C7B4-110E-68B3-D052AC118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09254-064E-AA9F-C77C-FAB317097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824BA-67A1-F53D-F5A6-A090AFCCB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891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9877B4-C578-4BEA-F87A-DD44BB7AE5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D29047-2E94-E686-801C-59A217339A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1AE3E5-1DF9-A1CD-B76D-A4506AE91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DDFFD-5012-8566-C298-60FA1657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CF762-5885-6530-8362-1F8A01B5D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32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5EBAE-5C7F-0AA2-787B-5DC8386C0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1EEC7-35EF-CF9F-A66E-266639EFF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3497C-66B7-ED0E-762A-96D5EED39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80987-F346-D0F4-C69A-D74FFD2B3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D60CA-D7C6-2F58-1199-A2D31DFCE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949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B4EEE-083F-5C10-5CCA-475F89BE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B88DB-8EBD-6A80-01AC-4B708AB19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632C6-DE16-E4AB-908B-F4EA6C324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9A10B-8024-793B-26AC-CF24A9A5C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4B723-BFBE-6E04-98B0-5A14F2416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94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073B2-2AE3-20AC-49DF-98DF7DB59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FDE9A-0414-B73C-0D60-ACFEEA4011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C469FF-726F-AC72-F448-1217756D2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71780-E9E6-6AC1-4F0C-73C9DDD34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0D0A9B-B189-A7E3-51FB-C0DB0E924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28F18-4C61-DBEE-3F0A-62EF0B133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74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5DA92-E005-2BB8-58B0-F882DD876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FD1A0-DEFD-C029-67CA-F03F904AA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0BF9ED-252E-BCB9-4BA7-8362094049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DB3627-D38F-3B50-6F1F-CCFED3ADA3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44F454-6639-6B46-9BBD-B26D42AD5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3E6EFA-1161-A531-7522-83552D957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CA1E0E-8205-8A9D-FF23-C8359AF84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5F9B82-CA24-A284-D62F-2A753FE98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9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E0781-BC74-F9B0-C8A1-6B26FC66B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707FA3-F555-078E-CE48-10531A90F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F921C-A678-77D0-EEC1-3E6B67B68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9CEFEC-8CDA-88FA-5EC0-DF8087D4D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201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D02D31-5705-2462-41F4-BD8E8C5F7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BC60CA-6C9F-3CDA-5FF4-215BBAF63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A622A-ADB0-60CD-5496-BC0780BD7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70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C4447-05EF-C7E8-7458-4CF9019DB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0B87E-C5F9-5524-05F3-66143295A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C3D077-9E27-A5E7-8CBB-C30E6A097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CBC2A9-71B4-B772-AD0E-81C83023C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CBB03-7130-5CE7-BD43-A719CF384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A8773C-99CA-FF2E-0849-149E4A3C8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1FEF9-8F86-85CA-CA53-A91B74490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EA6532-1167-1ADD-2FD0-178AAA45BD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EFA01D-02F3-B308-E65F-AA5D9DB9D3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5C9BF-C79C-79E8-28B3-F9C3D1337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A8DB8-5666-8190-7852-4FE10D462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A02C3-C001-B3C0-91EA-38D073C6B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07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CDC4FC-FB26-8C13-A14E-D4FEE2FE9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216B2-2030-CCA8-76FE-FDCB96712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58ABD-952F-04EE-9245-75BD82A34E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79A768-D4C2-4241-8D06-0780DEB23609}" type="datetimeFigureOut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EAEF9-F30D-DC83-80DC-09869BE5FF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A4B24-7C5A-3A29-5F30-ECA39EA60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AE9F2F-AB70-4F6B-B497-83A9EB279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61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F4046-FDD3-C9D1-DA55-74D3BAB04E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Big Mountain Resort</a:t>
            </a:r>
            <a:br>
              <a:rPr lang="en-US" dirty="0"/>
            </a:br>
            <a:r>
              <a:rPr lang="en-US" dirty="0"/>
              <a:t>Revenue Optimization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80D1FE-B19A-54D7-D6E5-63871E7922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Sally P. Duarte</a:t>
            </a:r>
          </a:p>
          <a:p>
            <a:r>
              <a:rPr lang="en-US" dirty="0"/>
              <a:t>06/18/2025</a:t>
            </a:r>
          </a:p>
        </p:txBody>
      </p:sp>
    </p:spTree>
    <p:extLst>
      <p:ext uri="{BB962C8B-B14F-4D97-AF65-F5344CB8AC3E}">
        <p14:creationId xmlns:p14="http://schemas.microsoft.com/office/powerpoint/2010/main" val="1629728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00C3C-8FA0-55AC-6684-56CB3B3E6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CD0B2-9FC2-6219-D61A-11729CDF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Scenarios 2, 3 and 4: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D5E72-D04E-888C-4540-9C0748D2E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 	Increase the vertical drop by adding a run to a point 150 feet lower down but require the installation of an additional chair lift to bring skiers back up, without additional snow making coverage.</a:t>
            </a:r>
          </a:p>
          <a:p>
            <a:pPr marL="0" indent="0">
              <a:buNone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Result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This scenario supports increasing ticket prices by $1.99 and revenues of $3.47million.</a:t>
            </a:r>
          </a:p>
          <a:p>
            <a:pPr marL="0" indent="0">
              <a:buNone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3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Same as number 2, but add 2 acres of snow making coverage.</a:t>
            </a: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</a:t>
            </a:r>
          </a:p>
          <a:p>
            <a:pPr marL="0" indent="0">
              <a:buNone/>
            </a:pPr>
            <a:r>
              <a:rPr lang="en-US" sz="18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Result</a:t>
            </a: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Adding the snow making coverage has no effect on ticket prices.</a:t>
            </a:r>
          </a:p>
          <a:p>
            <a:pPr marL="342900" indent="-342900">
              <a:buAutoNum type="arabicPeriod" startAt="3"/>
            </a:pP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indent="-457200"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4.	Increase the longest run by 0.2 mile to boast 3.5 miles length, requiring an additional snow making coverage of 4 acres.</a:t>
            </a:r>
          </a:p>
          <a:p>
            <a:pPr marL="0" indent="0">
              <a:buNone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Result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Increasing the longest run has no effect on ticket prices.</a:t>
            </a:r>
          </a:p>
          <a:p>
            <a:pPr marL="0" indent="0">
              <a:buNone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027C24-4BB9-D429-F9E0-51B56C688454}"/>
              </a:ext>
            </a:extLst>
          </p:cNvPr>
          <p:cNvSpPr/>
          <p:nvPr/>
        </p:nvSpPr>
        <p:spPr>
          <a:xfrm>
            <a:off x="673100" y="1536700"/>
            <a:ext cx="10731500" cy="1435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73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1612C-72E8-5510-D2BF-0652D0F6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C1434-94B1-47E4-3F5B-6A3114AC4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Ticket prices can immediately be increased to a maximum of $95.87, based on existing facilities and comparison to the rest of the  market.  </a:t>
            </a:r>
          </a:p>
          <a:p>
            <a:pPr marL="342900" marR="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Close one run in order to cut costs, without any reduction in ticket prices or revenue.  </a:t>
            </a:r>
          </a:p>
          <a:p>
            <a:pPr marL="342900" marR="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Increase the overall vertical drop by installing one chair lift, but only if the annual operating and maintenance cost for that chair lift will be less than $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OpCost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/$1.75mil.  Ticket prices can then be raised an additional $1.99.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 the longer term, BMR should look for additional opportunities to increase the vertical drop, since that factor seems to have the greatest effect on ticket pricing.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285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usiness Maximize Profits">
            <a:extLst>
              <a:ext uri="{FF2B5EF4-FFF2-40B4-BE49-F238E27FC236}">
                <a16:creationId xmlns:a16="http://schemas.microsoft.com/office/drawing/2014/main" id="{E89A3D8B-BC29-111C-C958-ACADC5EBBF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7540" y="552450"/>
            <a:ext cx="9388221" cy="572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A6DC19-1AD0-35EB-33AE-53732257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607DD-EB48-59DB-A595-8D29752BD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10175" cy="25082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Both immediate/short term and </a:t>
            </a:r>
          </a:p>
          <a:p>
            <a:pPr marL="0" indent="0">
              <a:buNone/>
            </a:pPr>
            <a:r>
              <a:rPr lang="en-US" dirty="0"/>
              <a:t>longer-term changes </a:t>
            </a:r>
          </a:p>
          <a:p>
            <a:pPr marL="0" indent="0">
              <a:buNone/>
            </a:pPr>
            <a:r>
              <a:rPr lang="en-US" dirty="0"/>
              <a:t>can be made to </a:t>
            </a:r>
          </a:p>
          <a:p>
            <a:pPr marL="0" indent="0">
              <a:buNone/>
            </a:pPr>
            <a:r>
              <a:rPr lang="en-US" dirty="0"/>
              <a:t>increase </a:t>
            </a:r>
          </a:p>
          <a:p>
            <a:pPr marL="0" indent="0">
              <a:buNone/>
            </a:pPr>
            <a:r>
              <a:rPr lang="en-US" dirty="0"/>
              <a:t>BMR profit.</a:t>
            </a:r>
          </a:p>
        </p:txBody>
      </p:sp>
    </p:spTree>
    <p:extLst>
      <p:ext uri="{BB962C8B-B14F-4D97-AF65-F5344CB8AC3E}">
        <p14:creationId xmlns:p14="http://schemas.microsoft.com/office/powerpoint/2010/main" val="3328658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84E10-9E22-DF7E-4E4E-135B0CA41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31E7D-D29E-4753-FF3B-06F1DDFE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8F8F4-6CDD-FEC8-EDA9-705666532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31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62BA2-98E1-D24A-E459-756170A04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</a:t>
            </a:r>
          </a:p>
        </p:txBody>
      </p:sp>
      <p:pic>
        <p:nvPicPr>
          <p:cNvPr id="1026" name="Picture 2" descr="When Maximizing Profit Can Destroy Your ...">
            <a:extLst>
              <a:ext uri="{FF2B5EF4-FFF2-40B4-BE49-F238E27FC236}">
                <a16:creationId xmlns:a16="http://schemas.microsoft.com/office/drawing/2014/main" id="{9BAD4EDD-4B29-A20C-6F4D-F8227D1A7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582" y="2202873"/>
            <a:ext cx="4772551" cy="357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D76FB-8350-8630-9007-0037E5764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064616"/>
            <a:ext cx="7048500" cy="26009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Are there any opportunities </a:t>
            </a:r>
          </a:p>
          <a:p>
            <a:pPr marL="0" indent="0">
              <a:buNone/>
            </a:pPr>
            <a:r>
              <a:rPr lang="en-US" sz="4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for maximizing profit at </a:t>
            </a:r>
          </a:p>
          <a:p>
            <a:pPr marL="0" indent="0">
              <a:buNone/>
            </a:pPr>
            <a:r>
              <a:rPr lang="en-US" sz="4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Big Mountain Resort?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342742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3B2A0-6D0C-9413-B75B-F5A4E1292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Constraints: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050F1-233F-2E08-ED23-EB3615C01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3 options:  Cut costs, increase revenue, or both?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What data do we have?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Market share data (resorts, features,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Publicly available data (state size, population,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What can realistically be modified?</a:t>
            </a:r>
          </a:p>
        </p:txBody>
      </p:sp>
    </p:spTree>
    <p:extLst>
      <p:ext uri="{BB962C8B-B14F-4D97-AF65-F5344CB8AC3E}">
        <p14:creationId xmlns:p14="http://schemas.microsoft.com/office/powerpoint/2010/main" val="947579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06CD6-5EA5-7D31-0BB8-52F725A61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F3D05-CB35-7D16-59D6-9A2AA6006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 and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58734-7210-017A-1EC5-B050646BD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321800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Imputed Missing Values</a:t>
            </a:r>
          </a:p>
          <a:p>
            <a:pPr>
              <a:lnSpc>
                <a:spcPct val="100000"/>
              </a:lnSpc>
            </a:pPr>
            <a:r>
              <a:rPr lang="en-US" dirty="0"/>
              <a:t>Target Feature: Adult Weekday Ticket Pricing</a:t>
            </a:r>
          </a:p>
          <a:p>
            <a:pPr>
              <a:lnSpc>
                <a:spcPct val="100000"/>
              </a:lnSpc>
            </a:pPr>
            <a:r>
              <a:rPr lang="en-US" dirty="0"/>
              <a:t>Incorporated external data (resort density)</a:t>
            </a:r>
          </a:p>
          <a:p>
            <a:pPr>
              <a:lnSpc>
                <a:spcPct val="100000"/>
              </a:lnSpc>
            </a:pPr>
            <a:r>
              <a:rPr lang="en-US" dirty="0"/>
              <a:t>Exploratory Data Analysis </a:t>
            </a:r>
          </a:p>
        </p:txBody>
      </p:sp>
    </p:spTree>
    <p:extLst>
      <p:ext uri="{BB962C8B-B14F-4D97-AF65-F5344CB8AC3E}">
        <p14:creationId xmlns:p14="http://schemas.microsoft.com/office/powerpoint/2010/main" val="503483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8BAD1-761D-0BF1-DAB0-151CBD3CD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andom Forest - Definition, Algorithms ...">
            <a:extLst>
              <a:ext uri="{FF2B5EF4-FFF2-40B4-BE49-F238E27FC236}">
                <a16:creationId xmlns:a16="http://schemas.microsoft.com/office/drawing/2014/main" id="{7BF9C43A-EB1C-4F99-10D9-D05A90C42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0275" y="5132305"/>
            <a:ext cx="1817370" cy="1204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C8F0FE0-2F2C-660A-489A-21BAAEA86AA1}"/>
              </a:ext>
            </a:extLst>
          </p:cNvPr>
          <p:cNvSpPr txBox="1">
            <a:spLocks/>
          </p:cNvSpPr>
          <p:nvPr/>
        </p:nvSpPr>
        <p:spPr>
          <a:xfrm>
            <a:off x="1968500" y="1320800"/>
            <a:ext cx="4368800" cy="4640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lvl="1"/>
            <a:r>
              <a:rPr lang="en-US" dirty="0"/>
              <a:t>Average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Linear Regression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Random Forest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2F8D86-ED41-9705-2552-1570333E2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54001"/>
            <a:ext cx="10515600" cy="1092200"/>
          </a:xfrm>
        </p:spPr>
        <p:txBody>
          <a:bodyPr/>
          <a:lstStyle/>
          <a:p>
            <a:r>
              <a:rPr lang="en-US" dirty="0"/>
              <a:t>We Tested 3 Models: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F1B327E-8CA5-B895-927C-435EE3DA27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2" t="7576" r="65790" b="76211"/>
          <a:stretch/>
        </p:blipFill>
        <p:spPr bwMode="auto">
          <a:xfrm>
            <a:off x="5004724" y="3760815"/>
            <a:ext cx="1288472" cy="1111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4D24E036-D016-D0B3-088E-AA02068233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27" t="29057" r="4839" b="54595"/>
          <a:stretch/>
        </p:blipFill>
        <p:spPr bwMode="auto">
          <a:xfrm>
            <a:off x="5058410" y="1855815"/>
            <a:ext cx="1181100" cy="112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3B2723EF-86BC-9D94-CD16-50668B4C96AF}"/>
              </a:ext>
            </a:extLst>
          </p:cNvPr>
          <p:cNvSpPr/>
          <p:nvPr/>
        </p:nvSpPr>
        <p:spPr>
          <a:xfrm>
            <a:off x="7708900" y="5016500"/>
            <a:ext cx="1016000" cy="889000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62312C-D844-5727-90A7-11F1CD3D9CED}"/>
              </a:ext>
            </a:extLst>
          </p:cNvPr>
          <p:cNvSpPr txBox="1"/>
          <p:nvPr/>
        </p:nvSpPr>
        <p:spPr>
          <a:xfrm>
            <a:off x="8940800" y="5067300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Best Performance</a:t>
            </a:r>
          </a:p>
          <a:p>
            <a:pPr algn="ctr"/>
            <a:r>
              <a:rPr lang="en-US" b="1" dirty="0"/>
              <a:t>Winning Model</a:t>
            </a:r>
          </a:p>
        </p:txBody>
      </p:sp>
    </p:spTree>
    <p:extLst>
      <p:ext uri="{BB962C8B-B14F-4D97-AF65-F5344CB8AC3E}">
        <p14:creationId xmlns:p14="http://schemas.microsoft.com/office/powerpoint/2010/main" val="3019799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2FBC9-E42A-F75F-0DD6-7C7BCD7A3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C0500-BFD5-6E28-0D07-B9F6CE092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23825"/>
            <a:ext cx="10515600" cy="1325563"/>
          </a:xfrm>
        </p:spPr>
        <p:txBody>
          <a:bodyPr/>
          <a:lstStyle/>
          <a:p>
            <a:r>
              <a:rPr lang="en-US" dirty="0"/>
              <a:t>Top Four Features Influencing Ticket Price: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3610A-D55C-BDD9-37D0-060F0AD43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24800" cy="4351338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 descr="A graph with blue and white text&#10;&#10;AI-generated content may be incorrect.">
            <a:extLst>
              <a:ext uri="{FF2B5EF4-FFF2-40B4-BE49-F238E27FC236}">
                <a16:creationId xmlns:a16="http://schemas.microsoft.com/office/drawing/2014/main" id="{BA85095A-8B85-3F78-770F-653360800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432" y="1384300"/>
            <a:ext cx="6302468" cy="511873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131082-9E2F-62C6-A19A-1695C6AC0DE6}"/>
              </a:ext>
            </a:extLst>
          </p:cNvPr>
          <p:cNvSpPr/>
          <p:nvPr/>
        </p:nvSpPr>
        <p:spPr>
          <a:xfrm>
            <a:off x="3238500" y="1409700"/>
            <a:ext cx="838200" cy="43053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00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DA8A4-1EF8-22A7-6B1B-2F6D28672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E2146-8BD6-F2D6-66BC-C38EE1D34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500" y="238125"/>
            <a:ext cx="10515600" cy="1325563"/>
          </a:xfrm>
        </p:spPr>
        <p:txBody>
          <a:bodyPr/>
          <a:lstStyle/>
          <a:p>
            <a:r>
              <a:rPr lang="en-US" dirty="0"/>
              <a:t>Do we need more data?</a:t>
            </a:r>
          </a:p>
        </p:txBody>
      </p:sp>
      <p:pic>
        <p:nvPicPr>
          <p:cNvPr id="6" name="Picture 5" descr="A graph with a line&#10;&#10;AI-generated content may be incorrect.">
            <a:extLst>
              <a:ext uri="{FF2B5EF4-FFF2-40B4-BE49-F238E27FC236}">
                <a16:creationId xmlns:a16="http://schemas.microsoft.com/office/drawing/2014/main" id="{02C7DFB5-83E4-3A47-95D0-1E1056F43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799" y="1565274"/>
            <a:ext cx="8312769" cy="44672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23FC08-DCEA-ADF4-5CEF-74A2B89BDF52}"/>
              </a:ext>
            </a:extLst>
          </p:cNvPr>
          <p:cNvSpPr txBox="1"/>
          <p:nvPr/>
        </p:nvSpPr>
        <p:spPr>
          <a:xfrm>
            <a:off x="10096500" y="5118100"/>
            <a:ext cx="137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NOPE!</a:t>
            </a:r>
          </a:p>
        </p:txBody>
      </p:sp>
    </p:spTree>
    <p:extLst>
      <p:ext uri="{BB962C8B-B14F-4D97-AF65-F5344CB8AC3E}">
        <p14:creationId xmlns:p14="http://schemas.microsoft.com/office/powerpoint/2010/main" val="3862095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D0164-8829-11AA-B6CD-C7E9F5784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FE445-67FB-98F4-F8B3-295F1A819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46050"/>
            <a:ext cx="10515600" cy="1325563"/>
          </a:xfrm>
        </p:spPr>
        <p:txBody>
          <a:bodyPr/>
          <a:lstStyle/>
          <a:p>
            <a:r>
              <a:rPr lang="en-US" dirty="0"/>
              <a:t>Recommended Ticket Price: $95.87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DFBB7D8-EC42-14DC-17A6-8B8DB261E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844" y="1552575"/>
            <a:ext cx="2694742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BA09A5-95B6-7F85-9D5D-307F9554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142" y="1596872"/>
            <a:ext cx="2736348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468921C6-6F51-F1BC-8784-7E1C92D13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131" y="1596872"/>
            <a:ext cx="2694742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517C4D83-38E5-5288-2A0F-CF8EDC2A83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1945" y="3245843"/>
            <a:ext cx="2694742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99B1AE3D-E576-0C1B-DFBA-ACA7D5014C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131" y="4814302"/>
            <a:ext cx="2694742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21F33BF7-EC8C-70C5-2B7C-F99BD8B94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166" y="1596872"/>
            <a:ext cx="2720345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6736B1AF-37A7-1951-96F6-C89CA58EF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766" y="3245843"/>
            <a:ext cx="2717145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562F080D-6614-EA07-5DE1-07BEAE833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131" y="3245843"/>
            <a:ext cx="2694742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EA34DEC1-7A3F-4095-5A00-57FBBBF18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166" y="4814302"/>
            <a:ext cx="2720345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A74B1CC6-00D8-AF3E-4FC5-783A9329D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144" y="4814302"/>
            <a:ext cx="2720345" cy="14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F3A1A5-496A-2FB0-0BDF-5FF2B23CE73B}"/>
              </a:ext>
            </a:extLst>
          </p:cNvPr>
          <p:cNvSpPr txBox="1"/>
          <p:nvPr/>
        </p:nvSpPr>
        <p:spPr>
          <a:xfrm>
            <a:off x="635000" y="3200400"/>
            <a:ext cx="2349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Current Price: $81</a:t>
            </a:r>
          </a:p>
        </p:txBody>
      </p:sp>
    </p:spTree>
    <p:extLst>
      <p:ext uri="{BB962C8B-B14F-4D97-AF65-F5344CB8AC3E}">
        <p14:creationId xmlns:p14="http://schemas.microsoft.com/office/powerpoint/2010/main" val="196101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7AACA3-D343-64DD-A273-5D926DF01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FAA73-DBE3-093B-8093-0EF9DFDA1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111125"/>
            <a:ext cx="10515600" cy="1325563"/>
          </a:xfrm>
        </p:spPr>
        <p:txBody>
          <a:bodyPr/>
          <a:lstStyle/>
          <a:p>
            <a:r>
              <a:rPr lang="en-US" dirty="0"/>
              <a:t>Scenario 1: Closing Runs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E1F7A-B9DE-D6BD-800F-9EA9A0A01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300" y="5762625"/>
            <a:ext cx="10515600" cy="752475"/>
          </a:xfrm>
        </p:spPr>
        <p:txBody>
          <a:bodyPr/>
          <a:lstStyle/>
          <a:p>
            <a:pPr marL="0" indent="0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Results: Closing ONE run will not affect ticket prices.  Closing any more than one run will necessitate a REDUCTION in ticket price and revenue.</a:t>
            </a:r>
          </a:p>
          <a:p>
            <a:pPr marL="342900" indent="-342900">
              <a:buFont typeface="+mj-lt"/>
              <a:buAutoNum type="arabicPeriod"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graph of a price&#10;&#10;AI-generated content may be incorrect.">
            <a:extLst>
              <a:ext uri="{FF2B5EF4-FFF2-40B4-BE49-F238E27FC236}">
                <a16:creationId xmlns:a16="http://schemas.microsoft.com/office/drawing/2014/main" id="{29A03EFB-B503-7BC0-88D1-BA39D5C66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147" y="1298575"/>
            <a:ext cx="7943300" cy="42862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2302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444</Words>
  <Application>Microsoft Office PowerPoint</Application>
  <PresentationFormat>Widescreen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Courier New</vt:lpstr>
      <vt:lpstr>Wingdings</vt:lpstr>
      <vt:lpstr>Office Theme</vt:lpstr>
      <vt:lpstr>Big Mountain Resort Revenue Optimization</vt:lpstr>
      <vt:lpstr>Question:</vt:lpstr>
      <vt:lpstr>Problem Constraints:</vt:lpstr>
      <vt:lpstr>Data Wrangling and Exploration</vt:lpstr>
      <vt:lpstr>We Tested 3 Models:</vt:lpstr>
      <vt:lpstr>Top Four Features Influencing Ticket Price:</vt:lpstr>
      <vt:lpstr>Do we need more data?</vt:lpstr>
      <vt:lpstr>Recommended Ticket Price: $95.87 </vt:lpstr>
      <vt:lpstr>Scenario 1: Closing Runs</vt:lpstr>
      <vt:lpstr>Scenarios 2, 3 and 4:</vt:lpstr>
      <vt:lpstr>Recommendations:</vt:lpstr>
      <vt:lpstr>Conclusion: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Sally Duarte</dc:creator>
  <cp:lastModifiedBy>Sally Duarte</cp:lastModifiedBy>
  <cp:revision>13</cp:revision>
  <dcterms:created xsi:type="dcterms:W3CDTF">2025-06-18T11:12:52Z</dcterms:created>
  <dcterms:modified xsi:type="dcterms:W3CDTF">2025-06-21T18:30:32Z</dcterms:modified>
</cp:coreProperties>
</file>

<file path=docProps/thumbnail.jpeg>
</file>